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5000" autoAdjust="0"/>
  </p:normalViewPr>
  <p:slideViewPr>
    <p:cSldViewPr snapToGrid="0">
      <p:cViewPr varScale="1">
        <p:scale>
          <a:sx n="80" d="100"/>
          <a:sy n="80" d="100"/>
        </p:scale>
        <p:origin x="-9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684B50-38BF-431A-8A7A-5E97576C99F9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E838F-55E3-4040-8E10-5010F8FE56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8685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E838F-55E3-4040-8E10-5010F8FE56F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1414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4156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487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711614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4092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56477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16995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81573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3971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7440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703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324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6006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5771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0843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9658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989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F7516-C24C-4001-91BB-3B7B1CB4AC2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6AC880C-FFD6-4E86-98F0-F4BE96C65C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048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-182880"/>
            <a:ext cx="8915399" cy="608654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Составление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заполнение таблицы как форма организации самостоятельной учебной деятельности учащихся на уроках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биологии.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82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0043" y="624109"/>
            <a:ext cx="9984570" cy="7652991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заполнение  и составлении таблиц у учащихся происходит формирование познавательных умений: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b="1" dirty="0" smtClean="0"/>
              <a:t>1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отбор учебной информации для характеристики биологических объектов;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2. преобразование текста в таблицу;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3. анализ, сравнение и установление причинно-следственных связей.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048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13292" y="578390"/>
            <a:ext cx="9684068" cy="5287112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Среди </a:t>
            </a:r>
            <a:r>
              <a:rPr lang="ru-RU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общеучебных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универсальных учебных действий умение находить информацию для составления и заполнения таблицы становится базовым для реализации способов предметных действий таких, как сравнение биологических процессов и объектов. 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6385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8172" y="833120"/>
            <a:ext cx="9836468" cy="4133222"/>
          </a:xfrm>
        </p:spPr>
        <p:txBody>
          <a:bodyPr>
            <a:noAutofit/>
          </a:bodyPr>
          <a:lstStyle/>
          <a:p>
            <a:pPr marL="449580"/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Преобразование текста в таблицу облегчает визуальное восприятие учебного материала, его запоминание. При этом задействованы следующие виды операции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учебной деятельности: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 выделение ключевых слов;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 выделение главной мысли в предложении, абзаце;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 преобразование научно-популярного изложения учебного материала в научное с целью его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уплотнения .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22137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773430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того, чтобы ученик смог перевести информацию из полного текста учебника в таблицу, то есть произвести сжатие, он должен овладеть следующими умениями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учебной деятельности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 определение структуры таблицы, в которых размещается учебная информация об биологических объектах и существенных признаках характеристики или сравнения;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 выделение существенных признаков в тексте учебника.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762000"/>
            <a:ext cx="10007600" cy="5537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6673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 №1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8400" y="4023360"/>
            <a:ext cx="5256212" cy="1887862"/>
          </a:xfrm>
        </p:spPr>
        <p:txBody>
          <a:bodyPr>
            <a:normAutofit/>
          </a:bodyPr>
          <a:lstStyle/>
          <a:p>
            <a:endParaRPr lang="ru-RU" sz="3600" dirty="0" smtClean="0">
              <a:solidFill>
                <a:prstClr val="black">
                  <a:lumMod val="85000"/>
                  <a:lumOff val="15000"/>
                </a:prstClr>
              </a:solidFill>
              <a:ea typeface="+mj-ea"/>
              <a:cs typeface="+mj-cs"/>
            </a:endParaRPr>
          </a:p>
          <a:p>
            <a:endParaRPr lang="ru-RU" sz="3600" dirty="0">
              <a:solidFill>
                <a:prstClr val="black">
                  <a:lumMod val="85000"/>
                  <a:lumOff val="15000"/>
                </a:prstClr>
              </a:solidFill>
              <a:ea typeface="+mj-ea"/>
              <a:cs typeface="+mj-cs"/>
            </a:endParaRPr>
          </a:p>
          <a:p>
            <a:endParaRPr lang="ru-RU" sz="3600" dirty="0" smtClean="0">
              <a:solidFill>
                <a:prstClr val="black">
                  <a:lumMod val="85000"/>
                  <a:lumOff val="15000"/>
                </a:prstClr>
              </a:solidFill>
              <a:ea typeface="+mj-ea"/>
              <a:cs typeface="+mj-cs"/>
            </a:endParaRPr>
          </a:p>
          <a:p>
            <a:endParaRPr lang="ru-RU" sz="3600" dirty="0">
              <a:solidFill>
                <a:prstClr val="black">
                  <a:lumMod val="85000"/>
                  <a:lumOff val="15000"/>
                </a:prstClr>
              </a:solidFill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6455864"/>
              </p:ext>
            </p:extLst>
          </p:nvPr>
        </p:nvGraphicFramePr>
        <p:xfrm>
          <a:off x="1691838" y="1531917"/>
          <a:ext cx="8127999" cy="40851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xmlns="" val="28227331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xmlns="" val="307755760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xmlns="" val="1724920135"/>
                    </a:ext>
                  </a:extLst>
                </a:gridCol>
              </a:tblGrid>
              <a:tr h="1976656">
                <a:tc>
                  <a:txBody>
                    <a:bodyPr/>
                    <a:lstStyle/>
                    <a:p>
                      <a:pPr algn="ctr"/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Признак для характеристики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  Объект №1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   Объект №2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18166295"/>
                  </a:ext>
                </a:extLst>
              </a:tr>
              <a:tr h="786650">
                <a:tc>
                  <a:txBody>
                    <a:bodyPr/>
                    <a:lstStyle/>
                    <a:p>
                      <a:pPr algn="l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     Признак №1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42231476"/>
                  </a:ext>
                </a:extLst>
              </a:tr>
              <a:tr h="1321805"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Char char=""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Признак №2 	</a:t>
                      </a:r>
                    </a:p>
                    <a:p>
                      <a:pPr algn="l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</a:p>
                    <a:p>
                      <a:pPr algn="l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Признак  № 3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86542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749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Таблица </a:t>
            </a: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№2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70610894"/>
              </p:ext>
            </p:extLst>
          </p:nvPr>
        </p:nvGraphicFramePr>
        <p:xfrm>
          <a:off x="1817317" y="1527958"/>
          <a:ext cx="8915400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xmlns="" val="3858510450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xmlns="" val="4151528736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xmlns="" val="18475461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baseline="0" dirty="0" smtClean="0"/>
                        <a:t> Название объекта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Признак № 1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Признак № 2</a:t>
                      </a:r>
                    </a:p>
                    <a:p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290139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Объект №1 </a:t>
                      </a:r>
                      <a:endParaRPr kumimoji="0" lang="ru-RU" sz="3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43727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Объект №2 </a:t>
                      </a:r>
                      <a:endParaRPr kumimoji="0" lang="ru-RU" sz="3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36544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Объект №3 </a:t>
                      </a:r>
                      <a:endParaRPr kumimoji="0" lang="ru-RU" sz="3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17406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9016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 учащихся с учебником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610" y="1905000"/>
            <a:ext cx="10435590" cy="4006222"/>
          </a:xfrm>
        </p:spPr>
        <p:txBody>
          <a:bodyPr>
            <a:normAutofit/>
          </a:bodyPr>
          <a:lstStyle/>
          <a:p>
            <a:pPr lvl="1"/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Сначала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необходимо научить ученика находить учебную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информацию в тексте,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которой отраженно проявление критериев, выделенных в таблице. Для этого мы используем задание «Заполнение таблицы по заданным критериям».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87075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72720"/>
            <a:ext cx="8911687" cy="853440"/>
          </a:xfrm>
        </p:spPr>
        <p:txBody>
          <a:bodyPr/>
          <a:lstStyle/>
          <a:p>
            <a:r>
              <a:rPr lang="ru-RU" b="1" dirty="0" smtClean="0"/>
              <a:t>Позвоночные животные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38425696"/>
              </p:ext>
            </p:extLst>
          </p:nvPr>
        </p:nvGraphicFramePr>
        <p:xfrm>
          <a:off x="660713" y="863903"/>
          <a:ext cx="11024871" cy="625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747">
                  <a:extLst>
                    <a:ext uri="{9D8B030D-6E8A-4147-A177-3AD203B41FA5}">
                      <a16:colId xmlns:a16="http://schemas.microsoft.com/office/drawing/2014/main" xmlns="" val="3914406687"/>
                    </a:ext>
                  </a:extLst>
                </a:gridCol>
                <a:gridCol w="5201393">
                  <a:extLst>
                    <a:ext uri="{9D8B030D-6E8A-4147-A177-3AD203B41FA5}">
                      <a16:colId xmlns:a16="http://schemas.microsoft.com/office/drawing/2014/main" xmlns="" val="1223733851"/>
                    </a:ext>
                  </a:extLst>
                </a:gridCol>
                <a:gridCol w="3384731">
                  <a:extLst>
                    <a:ext uri="{9D8B030D-6E8A-4147-A177-3AD203B41FA5}">
                      <a16:colId xmlns:a16="http://schemas.microsoft.com/office/drawing/2014/main" xmlns="" val="3260986792"/>
                    </a:ext>
                  </a:extLst>
                </a:gridCol>
              </a:tblGrid>
              <a:tr h="78905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Название группы позвоночных животных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Особенности строения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Представители 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42571843"/>
                  </a:ext>
                </a:extLst>
              </a:tr>
              <a:tr h="888775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Позвоночные животные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Имеется позвоночник; череп, защищающий головной мозг; челюсти, две пары конечностей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Рыбы,</a:t>
                      </a:r>
                      <a:r>
                        <a:rPr lang="ru-RU" sz="2000" b="1" baseline="0" dirty="0" smtClean="0"/>
                        <a:t> земноводные, пресмыкающиеся, птицы, млекопитающие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62594299"/>
                  </a:ext>
                </a:extLst>
              </a:tr>
              <a:tr h="50981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Рыбы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16695635"/>
                  </a:ext>
                </a:extLst>
              </a:tr>
              <a:tr h="860126"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Обитают на суше и в воде, но</a:t>
                      </a:r>
                      <a:r>
                        <a:rPr lang="ru-RU" sz="2000" b="1" baseline="0" dirty="0" smtClean="0"/>
                        <a:t> размножаются только в воде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10922255"/>
                  </a:ext>
                </a:extLst>
              </a:tr>
              <a:tr h="622143">
                <a:tc>
                  <a:txBody>
                    <a:bodyPr/>
                    <a:lstStyle/>
                    <a:p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Крокодилы, черепахи, змеи, ящерицы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80952065"/>
                  </a:ext>
                </a:extLst>
              </a:tr>
              <a:tr h="538459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Птицы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42149748"/>
                  </a:ext>
                </a:extLst>
              </a:tr>
              <a:tr h="1634239"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Тело покрыто шерстью, теплокровные, рождают детенышей, вскармливают их молоком. Самые высокоорганизованные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222521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1082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0230" y="2133600"/>
            <a:ext cx="9664382" cy="3777622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обсуждения и заполнения таблицы необходимо формулировать вывод к таблице или составить рекомендации по её использованию.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997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94</TotalTime>
  <Words>285</Words>
  <Application>Microsoft Office PowerPoint</Application>
  <PresentationFormat>Произвольный</PresentationFormat>
  <Paragraphs>41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Легкий дым</vt:lpstr>
      <vt:lpstr>   Составление и заполнение таблицы как форма организации самостоятельной учебной деятельности учащихся на уроках биологии.  </vt:lpstr>
      <vt:lpstr>Слайд 2</vt:lpstr>
      <vt:lpstr>Слайд 3</vt:lpstr>
      <vt:lpstr>Для того, чтобы ученик смог перевести информацию из полного текста учебника в таблицу, то есть произвести сжатие, он должен овладеть следующими умениями учебной деятельности:   определение структуры таблицы, в которых размещается учебная информация об биологических объектах и существенных признаках характеристики или сравнения;   выделение существенных признаков в тексте учебника.  </vt:lpstr>
      <vt:lpstr>Таблица №1</vt:lpstr>
      <vt:lpstr>Таблица №2</vt:lpstr>
      <vt:lpstr>Самостоятельная работа учащихся с учебником</vt:lpstr>
      <vt:lpstr>Позвоночные животные</vt:lpstr>
      <vt:lpstr>Слайд 9</vt:lpstr>
      <vt:lpstr>При заполнение  и составлении таблиц у учащихся происходит формирование познавательных умений:  1. отбор учебной информации для характеристики биологических объектов;  2. преобразование текста в таблицу;  3. анализ, сравнение и установление причинно-следственных связей.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Составление и заполнение таблицы как форма организации самостоятельной учебной деятельности учащихся на уроках биологии.  </dc:title>
  <dc:creator>Мама</dc:creator>
  <cp:lastModifiedBy>Учитель</cp:lastModifiedBy>
  <cp:revision>13</cp:revision>
  <dcterms:created xsi:type="dcterms:W3CDTF">2018-01-09T14:17:01Z</dcterms:created>
  <dcterms:modified xsi:type="dcterms:W3CDTF">2018-01-10T02:24:17Z</dcterms:modified>
</cp:coreProperties>
</file>